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81" r:id="rId7"/>
    <p:sldId id="28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embeddedFontLst>
    <p:embeddedFont>
      <p:font typeface="Garamond" panose="02020404030301010803" pitchFamily="18" charset="0"/>
      <p:regular r:id="rId28"/>
      <p:bold r:id="rId29"/>
      <p:italic r:id="rId30"/>
    </p:embeddedFont>
    <p:embeddedFont>
      <p:font typeface="Gill Sans" panose="020B0604020202020204" charset="0"/>
      <p:regular r:id="rId31"/>
      <p:bold r:id="rId32"/>
    </p:embeddedFont>
    <p:embeddedFont>
      <p:font typeface="Lato" panose="020F0502020204030203" pitchFamily="34" charset="0"/>
      <p:regular r:id="rId33"/>
      <p:bold r:id="rId34"/>
      <p:italic r:id="rId35"/>
      <p:boldItalic r:id="rId36"/>
    </p:embeddedFont>
    <p:embeddedFont>
      <p:font typeface="Old Standard TT" panose="020B0604020202020204" charset="0"/>
      <p:regular r:id="rId37"/>
      <p:bold r:id="rId38"/>
      <p:italic r:id="rId39"/>
    </p:embeddedFont>
    <p:embeddedFont>
      <p:font typeface="Proxima Nova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866F6-D0E1-4E21-9824-679236BE3218}">
  <a:tblStyle styleId="{3B4866F6-D0E1-4E21-9824-679236BE321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47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917c68668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917c68668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917c68668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5917c68668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917c68668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5917c68668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917c68668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917c68668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6d887860d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6d887860d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917c68668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917c68668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917c68668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917c68668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917c68668_4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917c68668_4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917c68668_4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917c68668_4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14956977f_0_1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14956977f_0_1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90ad980ea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90ad980ea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14956977f_0_1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514956977f_0_1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14956977f_0_1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14956977f_0_1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90ad980ea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90ad980ea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90ad980ea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90ad980ea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917c68668_1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917c68668_1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9203c7242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59203c7242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917c68668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5917c68668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917c68668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5917c68668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9203c7242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9203c7242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917c68668_3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5917c68668_3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917c68668_3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5917c68668_3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917c68668_3_1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5917c68668_3_1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/>
        </p:nvSpPr>
        <p:spPr>
          <a:xfrm>
            <a:off x="446534" y="3085765"/>
            <a:ext cx="11262900" cy="3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81191" y="1020431"/>
            <a:ext cx="10993500" cy="14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81194" y="2495445"/>
            <a:ext cx="109935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2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EA6F43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EA6F43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1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440286" y="614407"/>
            <a:ext cx="11309400" cy="118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body" idx="1"/>
          </p:nvPr>
        </p:nvSpPr>
        <p:spPr>
          <a:xfrm rot="5400000">
            <a:off x="4334608" y="-1417297"/>
            <a:ext cx="3522900" cy="110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22072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/>
            </a:lvl2pPr>
            <a:lvl3pPr marL="1371600" lvl="2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3pPr>
            <a:lvl4pPr marL="1828800" lvl="3" indent="-298703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4pPr>
            <a:lvl5pPr marL="2286000" lvl="4" indent="-298704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/>
          <p:nvPr/>
        </p:nvSpPr>
        <p:spPr>
          <a:xfrm>
            <a:off x="8839201" y="599725"/>
            <a:ext cx="2906700" cy="581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title"/>
          </p:nvPr>
        </p:nvSpPr>
        <p:spPr>
          <a:xfrm rot="5400000">
            <a:off x="7249665" y="2265126"/>
            <a:ext cx="5183100" cy="20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body" idx="1"/>
          </p:nvPr>
        </p:nvSpPr>
        <p:spPr>
          <a:xfrm rot="5400000">
            <a:off x="2131502" y="-680874"/>
            <a:ext cx="5183100" cy="78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dt" idx="10"/>
          </p:nvPr>
        </p:nvSpPr>
        <p:spPr>
          <a:xfrm>
            <a:off x="8993673" y="5956137"/>
            <a:ext cx="1328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EA6F43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ftr" idx="11"/>
          </p:nvPr>
        </p:nvSpPr>
        <p:spPr>
          <a:xfrm>
            <a:off x="774923" y="5951811"/>
            <a:ext cx="7896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sldNum" idx="12"/>
          </p:nvPr>
        </p:nvSpPr>
        <p:spPr>
          <a:xfrm>
            <a:off x="10446615" y="5956137"/>
            <a:ext cx="1164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440286" y="614407"/>
            <a:ext cx="11309400" cy="118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581192" y="2180496"/>
            <a:ext cx="11029500" cy="36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447817" y="5141974"/>
            <a:ext cx="11290800" cy="125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581193" y="3043910"/>
            <a:ext cx="11029500" cy="14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 b="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581192" y="4541417"/>
            <a:ext cx="110295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EA6F43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EA6F43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445982" y="606554"/>
            <a:ext cx="11300100" cy="125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500" cy="9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581193" y="2228003"/>
            <a:ext cx="5422500" cy="3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6188417" y="2228003"/>
            <a:ext cx="5422500" cy="3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445982" y="606554"/>
            <a:ext cx="11300100" cy="125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500" cy="9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887219" y="2250892"/>
            <a:ext cx="50871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40"/>
              </a:spcBef>
              <a:spcAft>
                <a:spcPts val="0"/>
              </a:spcAft>
              <a:buSzPts val="2024"/>
              <a:buNone/>
              <a:defRPr sz="2200" b="0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2"/>
          </p:nvPr>
        </p:nvSpPr>
        <p:spPr>
          <a:xfrm>
            <a:off x="581194" y="2926052"/>
            <a:ext cx="5393100" cy="29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3"/>
          </p:nvPr>
        </p:nvSpPr>
        <p:spPr>
          <a:xfrm>
            <a:off x="6523735" y="2250892"/>
            <a:ext cx="5087100" cy="5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40"/>
              </a:spcBef>
              <a:spcAft>
                <a:spcPts val="0"/>
              </a:spcAft>
              <a:buSzPts val="2024"/>
              <a:buNone/>
              <a:defRPr sz="2200" b="0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4"/>
          </p:nvPr>
        </p:nvSpPr>
        <p:spPr>
          <a:xfrm>
            <a:off x="6217709" y="2926052"/>
            <a:ext cx="5393100" cy="29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440683" y="606554"/>
            <a:ext cx="11300100" cy="125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575894" y="729658"/>
            <a:ext cx="11029500" cy="9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/>
          <p:nvPr/>
        </p:nvSpPr>
        <p:spPr>
          <a:xfrm>
            <a:off x="447817" y="5141973"/>
            <a:ext cx="11298300" cy="127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581192" y="5262296"/>
            <a:ext cx="4909500" cy="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2000"/>
              <a:buFont typeface="Gill Sans"/>
              <a:buNone/>
              <a:defRPr sz="2000" b="0">
                <a:solidFill>
                  <a:srgbClr val="EA6F43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1"/>
          </p:nvPr>
        </p:nvSpPr>
        <p:spPr>
          <a:xfrm>
            <a:off x="447816" y="601200"/>
            <a:ext cx="11292900" cy="4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345440" algn="l"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marL="1371600" lvl="2" indent="-322072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marL="1828800" lvl="3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marL="2286000" lvl="4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marL="2743200" lvl="5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marL="3200400" lvl="6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marL="3657600" lvl="7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marL="4114800" lvl="8" indent="-310388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2"/>
          </p:nvPr>
        </p:nvSpPr>
        <p:spPr>
          <a:xfrm>
            <a:off x="5740823" y="5262296"/>
            <a:ext cx="5870100" cy="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r">
              <a:spcBef>
                <a:spcPts val="220"/>
              </a:spcBef>
              <a:spcAft>
                <a:spcPts val="0"/>
              </a:spcAft>
              <a:buSzPts val="1012"/>
              <a:buNone/>
              <a:defRPr sz="11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EA6F43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EA6F43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EA6F43"/>
              </a:buClr>
              <a:buSzPts val="900"/>
              <a:buFont typeface="Gill Sans"/>
              <a:buNone/>
              <a:defRPr sz="900">
                <a:solidFill>
                  <a:srgbClr val="EA6F4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>
            <a:spLocks noGrp="1"/>
          </p:cNvSpPr>
          <p:nvPr>
            <p:ph type="title"/>
          </p:nvPr>
        </p:nvSpPr>
        <p:spPr>
          <a:xfrm>
            <a:off x="581193" y="4693389"/>
            <a:ext cx="110295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ill Sans"/>
              <a:buNone/>
              <a:defRPr sz="2400" b="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>
            <a:spLocks noGrp="1"/>
          </p:cNvSpPr>
          <p:nvPr>
            <p:ph type="pic" idx="2"/>
          </p:nvPr>
        </p:nvSpPr>
        <p:spPr>
          <a:xfrm>
            <a:off x="447817" y="599725"/>
            <a:ext cx="11290800" cy="35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1"/>
          </p:nvPr>
        </p:nvSpPr>
        <p:spPr>
          <a:xfrm>
            <a:off x="581192" y="5260127"/>
            <a:ext cx="110295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1192" y="705124"/>
            <a:ext cx="11029500" cy="11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 sz="2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1192" y="2336003"/>
            <a:ext cx="11029500" cy="3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333756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22072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10388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◼"/>
              <a:defRPr sz="14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29870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29870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298703" algn="l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Gill Sans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446534" y="457200"/>
            <a:ext cx="3703200" cy="9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8042147" y="453643"/>
            <a:ext cx="3703200" cy="98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1"/>
          <p:cNvSpPr/>
          <p:nvPr/>
        </p:nvSpPr>
        <p:spPr>
          <a:xfrm>
            <a:off x="4241830" y="457200"/>
            <a:ext cx="3703200" cy="9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>
            <a:spLocks noGrp="1"/>
          </p:cNvSpPr>
          <p:nvPr>
            <p:ph type="ctrTitle"/>
          </p:nvPr>
        </p:nvSpPr>
        <p:spPr>
          <a:xfrm>
            <a:off x="568650" y="979150"/>
            <a:ext cx="10824900" cy="20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Times New Roman"/>
              <a:buNone/>
            </a:pPr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1"/>
          </p:nvPr>
        </p:nvSpPr>
        <p:spPr>
          <a:xfrm>
            <a:off x="-1764450" y="1034152"/>
            <a:ext cx="10824900" cy="1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990"/>
              <a:buNone/>
            </a:pPr>
            <a:endParaRPr/>
          </a:p>
        </p:txBody>
      </p:sp>
      <p:pic>
        <p:nvPicPr>
          <p:cNvPr id="98" name="Google Shape;9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0450" y="251725"/>
            <a:ext cx="12344000" cy="637736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-29150" y="5564450"/>
            <a:ext cx="7177800" cy="12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Want to be host? </a:t>
            </a:r>
            <a:endParaRPr sz="26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Read more to find the best price for your property. </a:t>
            </a:r>
            <a:endParaRPr sz="16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0" name="Google Shape;100;p13"/>
          <p:cNvSpPr txBox="1"/>
          <p:nvPr/>
        </p:nvSpPr>
        <p:spPr>
          <a:xfrm>
            <a:off x="9578250" y="4332000"/>
            <a:ext cx="2990100" cy="21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Deepti Kulkarni</a:t>
            </a:r>
            <a:endParaRPr sz="2600" dirty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488D1B-A533-46B3-B5F3-F70CEC5AD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6460"/>
            <a:ext cx="12192000" cy="560507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>
            <a:spLocks noGrp="1"/>
          </p:cNvSpPr>
          <p:nvPr>
            <p:ph type="title"/>
          </p:nvPr>
        </p:nvSpPr>
        <p:spPr>
          <a:xfrm>
            <a:off x="1752602" y="410632"/>
            <a:ext cx="9601200" cy="13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US"/>
              <a:t>Cluster Analysis 	</a:t>
            </a:r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body" idx="1"/>
          </p:nvPr>
        </p:nvSpPr>
        <p:spPr>
          <a:xfrm>
            <a:off x="5695950" y="2093400"/>
            <a:ext cx="5353200" cy="33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◼"/>
            </a:pPr>
            <a:r>
              <a:rPr lang="en-US" sz="20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Goal </a:t>
            </a: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  Separate data into homogenous records to improve supervised learning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◼"/>
            </a:pPr>
            <a:r>
              <a:rPr lang="en-US" sz="20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Number of cluster</a:t>
            </a: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- 3 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◼"/>
            </a:pPr>
            <a:r>
              <a:rPr lang="en-US" sz="20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Method</a:t>
            </a: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- K Means Cluster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◼"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With few chosen variables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" name="Google Shape;16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0" y="5010149"/>
            <a:ext cx="11511650" cy="179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50" y="1831675"/>
            <a:ext cx="4705349" cy="325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US"/>
              <a:t>Cluster Analysis 	</a:t>
            </a:r>
            <a:endParaRPr/>
          </a:p>
        </p:txBody>
      </p:sp>
      <p:sp>
        <p:nvSpPr>
          <p:cNvPr id="173" name="Google Shape;173;p24"/>
          <p:cNvSpPr txBox="1">
            <a:spLocks noGrp="1"/>
          </p:cNvSpPr>
          <p:nvPr>
            <p:ph type="body" idx="1"/>
          </p:nvPr>
        </p:nvSpPr>
        <p:spPr>
          <a:xfrm>
            <a:off x="400050" y="2101200"/>
            <a:ext cx="9505800" cy="17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Recoding the clusters : 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◼"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Maximum guests 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◼"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Review Score Rating   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174" name="Google Shape;174;p24"/>
          <p:cNvGraphicFramePr/>
          <p:nvPr/>
        </p:nvGraphicFramePr>
        <p:xfrm>
          <a:off x="210000" y="3298650"/>
          <a:ext cx="11601000" cy="3187350"/>
        </p:xfrm>
        <a:graphic>
          <a:graphicData uri="http://schemas.openxmlformats.org/drawingml/2006/table">
            <a:tbl>
              <a:tblPr>
                <a:noFill/>
                <a:tableStyleId>{3B4866F6-D0E1-4E21-9824-679236BE3218}</a:tableStyleId>
              </a:tblPr>
              <a:tblGrid>
                <a:gridCol w="232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2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70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Cluster</a:t>
                      </a:r>
                      <a:endParaRPr sz="2000" b="1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Max_Guests</a:t>
                      </a:r>
                      <a:endParaRPr sz="2000" b="1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Price</a:t>
                      </a:r>
                      <a:endParaRPr sz="2000" b="1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Number_of_</a:t>
                      </a:r>
                      <a:endParaRPr sz="2000" b="1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Reviews</a:t>
                      </a:r>
                      <a:endParaRPr sz="2000" b="1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Review_</a:t>
                      </a:r>
                      <a:endParaRPr sz="2000" b="1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Scores_</a:t>
                      </a:r>
                      <a:endParaRPr sz="2000" b="1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Rating</a:t>
                      </a:r>
                      <a:endParaRPr sz="2000" b="1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89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2000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small space(&lt;4)</a:t>
                      </a:r>
                      <a:endParaRPr sz="2000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Low price(&lt;350$)</a:t>
                      </a:r>
                      <a:endParaRPr sz="2000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high (&gt;50)</a:t>
                      </a:r>
                      <a:endParaRPr sz="2000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high(&gt;75%)</a:t>
                      </a:r>
                      <a:endParaRPr sz="2000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89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2000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small space</a:t>
                      </a:r>
                      <a:endParaRPr sz="2000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Low price</a:t>
                      </a:r>
                      <a:endParaRPr sz="2000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low (&lt;25)</a:t>
                      </a:r>
                      <a:endParaRPr sz="2000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low(&lt;50%)</a:t>
                      </a:r>
                      <a:endParaRPr sz="2000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89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2000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big space (&gt;4)</a:t>
                      </a:r>
                      <a:endParaRPr sz="2000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High price (&lt;350$)</a:t>
                      </a:r>
                      <a:endParaRPr sz="2000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low </a:t>
                      </a:r>
                      <a:endParaRPr sz="2000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35353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low</a:t>
                      </a:r>
                      <a:endParaRPr sz="2000">
                        <a:solidFill>
                          <a:srgbClr val="353535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9A9A9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Cluster Analysis </a:t>
            </a:r>
            <a:endParaRPr/>
          </a:p>
        </p:txBody>
      </p:sp>
      <p:graphicFrame>
        <p:nvGraphicFramePr>
          <p:cNvPr id="180" name="Google Shape;180;p25"/>
          <p:cNvGraphicFramePr/>
          <p:nvPr/>
        </p:nvGraphicFramePr>
        <p:xfrm>
          <a:off x="952500" y="2667000"/>
          <a:ext cx="10658200" cy="2771800"/>
        </p:xfrm>
        <a:graphic>
          <a:graphicData uri="http://schemas.openxmlformats.org/drawingml/2006/table">
            <a:tbl>
              <a:tblPr>
                <a:noFill/>
                <a:tableStyleId>{3B4866F6-D0E1-4E21-9824-679236BE3218}</a:tableStyleId>
              </a:tblPr>
              <a:tblGrid>
                <a:gridCol w="532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2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2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latin typeface="Lato"/>
                          <a:ea typeface="Lato"/>
                          <a:cs typeface="Lato"/>
                          <a:sym typeface="Lato"/>
                        </a:rPr>
                        <a:t>Cluster </a:t>
                      </a:r>
                      <a:endParaRPr sz="24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latin typeface="Lato"/>
                          <a:ea typeface="Lato"/>
                          <a:cs typeface="Lato"/>
                          <a:sym typeface="Lato"/>
                        </a:rPr>
                        <a:t>Recode </a:t>
                      </a:r>
                      <a:endParaRPr sz="24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2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24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Lato"/>
                          <a:ea typeface="Lato"/>
                          <a:cs typeface="Lato"/>
                          <a:sym typeface="Lato"/>
                        </a:rPr>
                        <a:t>Small Space &amp; High Rating</a:t>
                      </a:r>
                      <a:endParaRPr sz="24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2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24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Lato"/>
                          <a:ea typeface="Lato"/>
                          <a:cs typeface="Lato"/>
                          <a:sym typeface="Lato"/>
                        </a:rPr>
                        <a:t>Small Space &amp; Low Rating </a:t>
                      </a:r>
                      <a:endParaRPr sz="24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2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24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Lato"/>
                          <a:ea typeface="Lato"/>
                          <a:cs typeface="Lato"/>
                          <a:sym typeface="Lato"/>
                        </a:rPr>
                        <a:t>Big Space &amp; Low Rating </a:t>
                      </a:r>
                      <a:endParaRPr sz="24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>
            <a:spLocks noGrp="1"/>
          </p:cNvSpPr>
          <p:nvPr>
            <p:ph type="title"/>
          </p:nvPr>
        </p:nvSpPr>
        <p:spPr>
          <a:xfrm>
            <a:off x="609600" y="63474"/>
            <a:ext cx="9601200" cy="107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 Multiple Regression- Forward Selection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26"/>
          <p:cNvSpPr txBox="1">
            <a:spLocks noGrp="1"/>
          </p:cNvSpPr>
          <p:nvPr>
            <p:ph type="body" idx="1"/>
          </p:nvPr>
        </p:nvSpPr>
        <p:spPr>
          <a:xfrm>
            <a:off x="1326600" y="2685000"/>
            <a:ext cx="4718400" cy="3427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187" name="Google Shape;187;p26"/>
          <p:cNvSpPr txBox="1">
            <a:spLocks noGrp="1"/>
          </p:cNvSpPr>
          <p:nvPr>
            <p:ph type="body" idx="2"/>
          </p:nvPr>
        </p:nvSpPr>
        <p:spPr>
          <a:xfrm>
            <a:off x="4746150" y="2369400"/>
            <a:ext cx="6153900" cy="4059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800"/>
          </a:p>
        </p:txBody>
      </p:sp>
      <p:sp>
        <p:nvSpPr>
          <p:cNvPr id="188" name="Google Shape;188;p26"/>
          <p:cNvSpPr txBox="1"/>
          <p:nvPr/>
        </p:nvSpPr>
        <p:spPr>
          <a:xfrm>
            <a:off x="698825" y="1267375"/>
            <a:ext cx="103521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CLUSTER1                                           CLUSTER 2                                       CLUSTER 3                                                               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3701" y="2161762"/>
            <a:ext cx="3550275" cy="23807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0" name="Google Shape;190;p26"/>
          <p:cNvGraphicFramePr/>
          <p:nvPr/>
        </p:nvGraphicFramePr>
        <p:xfrm>
          <a:off x="401775" y="5105400"/>
          <a:ext cx="11412200" cy="1280070"/>
        </p:xfrm>
        <a:graphic>
          <a:graphicData uri="http://schemas.openxmlformats.org/drawingml/2006/table">
            <a:tbl>
              <a:tblPr>
                <a:noFill/>
                <a:tableStyleId>{3B4866F6-D0E1-4E21-9824-679236BE3218}</a:tableStyleId>
              </a:tblPr>
              <a:tblGrid>
                <a:gridCol w="285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3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3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latin typeface="Lato"/>
                          <a:ea typeface="Lato"/>
                          <a:cs typeface="Lato"/>
                          <a:sym typeface="Lato"/>
                        </a:rPr>
                        <a:t>Clusters</a:t>
                      </a: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6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6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6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latin typeface="Lato"/>
                          <a:ea typeface="Lato"/>
                          <a:cs typeface="Lato"/>
                          <a:sym typeface="Lato"/>
                        </a:rPr>
                        <a:t>Validation R Square</a:t>
                      </a: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0.465</a:t>
                      </a: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0.389</a:t>
                      </a: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0.349</a:t>
                      </a:r>
                      <a:endParaRPr sz="16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latin typeface="Lato"/>
                          <a:ea typeface="Lato"/>
                          <a:cs typeface="Lato"/>
                          <a:sym typeface="Lato"/>
                        </a:rPr>
                        <a:t>Validation RASE </a:t>
                      </a: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latin typeface="Lato"/>
                          <a:ea typeface="Lato"/>
                          <a:cs typeface="Lato"/>
                          <a:sym typeface="Lato"/>
                        </a:rPr>
                        <a:t>47.22</a:t>
                      </a: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latin typeface="Lato"/>
                          <a:ea typeface="Lato"/>
                          <a:cs typeface="Lato"/>
                          <a:sym typeface="Lato"/>
                        </a:rPr>
                        <a:t>52.50</a:t>
                      </a: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latin typeface="Lato"/>
                          <a:ea typeface="Lato"/>
                          <a:cs typeface="Lato"/>
                          <a:sym typeface="Lato"/>
                        </a:rPr>
                        <a:t>246.1</a:t>
                      </a: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91" name="Google Shape;19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7675" y="2119324"/>
            <a:ext cx="3783999" cy="24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375" y="2067606"/>
            <a:ext cx="3784000" cy="2472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>
            <a:spLocks noGrp="1"/>
          </p:cNvSpPr>
          <p:nvPr>
            <p:ph type="title"/>
          </p:nvPr>
        </p:nvSpPr>
        <p:spPr>
          <a:xfrm>
            <a:off x="581193" y="348658"/>
            <a:ext cx="11029500" cy="98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Multiple Regression Cntd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198" name="Google Shape;198;p27"/>
          <p:cNvGraphicFramePr/>
          <p:nvPr/>
        </p:nvGraphicFramePr>
        <p:xfrm>
          <a:off x="952500" y="3543300"/>
          <a:ext cx="10287000" cy="2682120"/>
        </p:xfrm>
        <a:graphic>
          <a:graphicData uri="http://schemas.openxmlformats.org/drawingml/2006/table">
            <a:tbl>
              <a:tblPr>
                <a:noFill/>
                <a:tableStyleId>{3B4866F6-D0E1-4E21-9824-679236BE3218}</a:tableStyleId>
              </a:tblPr>
              <a:tblGrid>
                <a:gridCol w="2571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latin typeface="Lato"/>
                          <a:ea typeface="Lato"/>
                          <a:cs typeface="Lato"/>
                          <a:sym typeface="Lato"/>
                        </a:rPr>
                        <a:t>Percentage Change in RASE </a:t>
                      </a: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-4.70%</a:t>
                      </a:r>
                      <a:endParaRPr sz="16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+1.96%</a:t>
                      </a:r>
                      <a:endParaRPr sz="16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-4.14%</a:t>
                      </a:r>
                      <a:endParaRPr sz="16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latin typeface="Lato"/>
                          <a:ea typeface="Lato"/>
                          <a:cs typeface="Lato"/>
                          <a:sym typeface="Lato"/>
                        </a:rPr>
                        <a:t>Percentage change in R Square</a:t>
                      </a: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-11.08%</a:t>
                      </a:r>
                      <a:endParaRPr sz="16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+2.14 %</a:t>
                      </a:r>
                      <a:endParaRPr sz="16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-6.5%</a:t>
                      </a:r>
                      <a:endParaRPr sz="16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latin typeface="Lato"/>
                          <a:ea typeface="Lato"/>
                          <a:cs typeface="Lato"/>
                          <a:sym typeface="Lato"/>
                        </a:rPr>
                        <a:t>Overfitting</a:t>
                      </a: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 Overfitting </a:t>
                      </a:r>
                      <a:endParaRPr sz="16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 Overfitting</a:t>
                      </a:r>
                      <a:endParaRPr sz="16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 Overfitting</a:t>
                      </a:r>
                      <a:endParaRPr sz="16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latin typeface="Lato"/>
                          <a:ea typeface="Lato"/>
                          <a:cs typeface="Lato"/>
                          <a:sym typeface="Lato"/>
                        </a:rPr>
                        <a:t>Most Contributing variables</a:t>
                      </a: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Room type_Entire room/Apt </a:t>
                      </a:r>
                      <a:endParaRPr sz="16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Bedrooms</a:t>
                      </a:r>
                      <a:endParaRPr sz="16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Bathrooms</a:t>
                      </a:r>
                      <a:endParaRPr sz="16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99" name="Google Shape;19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200" y="2304200"/>
            <a:ext cx="3601375" cy="8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1675" y="2159689"/>
            <a:ext cx="3990142" cy="9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80479" y="2218275"/>
            <a:ext cx="2933305" cy="871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7"/>
          <p:cNvSpPr txBox="1"/>
          <p:nvPr/>
        </p:nvSpPr>
        <p:spPr>
          <a:xfrm>
            <a:off x="698825" y="1343575"/>
            <a:ext cx="103521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CLUSTER1                                           CLUSTER 2                                                 CLUSTER 3                                                               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>
            <a:spLocks noGrp="1"/>
          </p:cNvSpPr>
          <p:nvPr>
            <p:ph type="title"/>
          </p:nvPr>
        </p:nvSpPr>
        <p:spPr>
          <a:xfrm>
            <a:off x="581193" y="196258"/>
            <a:ext cx="11029500" cy="98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Regression Tree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8" name="Google Shape;20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53275" y="1833225"/>
            <a:ext cx="4160800" cy="7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25" y="1772500"/>
            <a:ext cx="3880875" cy="9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9690" y="1833225"/>
            <a:ext cx="3523710" cy="79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825" y="2733100"/>
            <a:ext cx="3762675" cy="148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20050" y="2585200"/>
            <a:ext cx="4160801" cy="1488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23716" y="2578000"/>
            <a:ext cx="3539984" cy="148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53950" y="2890000"/>
            <a:ext cx="9571976" cy="51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8"/>
          <p:cNvSpPr txBox="1"/>
          <p:nvPr/>
        </p:nvSpPr>
        <p:spPr>
          <a:xfrm>
            <a:off x="698825" y="1267375"/>
            <a:ext cx="103521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CLUSTER 1                                            CLUSTER 2                                          CLUSTER 3                                                               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>
            <a:spLocks noGrp="1"/>
          </p:cNvSpPr>
          <p:nvPr>
            <p:ph type="title"/>
          </p:nvPr>
        </p:nvSpPr>
        <p:spPr>
          <a:xfrm>
            <a:off x="581193" y="272458"/>
            <a:ext cx="11029500" cy="98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Regression Tree Contd.</a:t>
            </a:r>
            <a:endParaRPr/>
          </a:p>
        </p:txBody>
      </p:sp>
      <p:pic>
        <p:nvPicPr>
          <p:cNvPr id="221" name="Google Shape;22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6750" y="2218725"/>
            <a:ext cx="3665052" cy="217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1525" y="2231475"/>
            <a:ext cx="3428575" cy="217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975" y="2254575"/>
            <a:ext cx="3428575" cy="19836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4" name="Google Shape;224;p29"/>
          <p:cNvGraphicFramePr/>
          <p:nvPr/>
        </p:nvGraphicFramePr>
        <p:xfrm>
          <a:off x="952500" y="4533900"/>
          <a:ext cx="10287000" cy="2194440"/>
        </p:xfrm>
        <a:graphic>
          <a:graphicData uri="http://schemas.openxmlformats.org/drawingml/2006/table">
            <a:tbl>
              <a:tblPr>
                <a:noFill/>
                <a:tableStyleId>{3B4866F6-D0E1-4E21-9824-679236BE3218}</a:tableStyleId>
              </a:tblPr>
              <a:tblGrid>
                <a:gridCol w="2571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Change in RMSE</a:t>
                      </a:r>
                      <a:endParaRPr sz="16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5.1%</a:t>
                      </a:r>
                      <a:endParaRPr sz="16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0.2%</a:t>
                      </a:r>
                      <a:endParaRPr sz="16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9.9%</a:t>
                      </a:r>
                      <a:endParaRPr sz="16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latin typeface="Lato"/>
                          <a:ea typeface="Lato"/>
                          <a:cs typeface="Lato"/>
                          <a:sym typeface="Lato"/>
                        </a:rPr>
                        <a:t>Change In R Square</a:t>
                      </a: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latin typeface="Lato"/>
                          <a:ea typeface="Lato"/>
                          <a:cs typeface="Lato"/>
                          <a:sym typeface="Lato"/>
                        </a:rPr>
                        <a:t>8.9%</a:t>
                      </a: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latin typeface="Lato"/>
                          <a:ea typeface="Lato"/>
                          <a:cs typeface="Lato"/>
                          <a:sym typeface="Lato"/>
                        </a:rPr>
                        <a:t>2.27%</a:t>
                      </a: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18.95%</a:t>
                      </a:r>
                      <a:endParaRPr sz="16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latin typeface="Lato"/>
                          <a:ea typeface="Lato"/>
                          <a:cs typeface="Lato"/>
                          <a:sym typeface="Lato"/>
                        </a:rPr>
                        <a:t>OverFitting</a:t>
                      </a: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latin typeface="Lato"/>
                          <a:ea typeface="Lato"/>
                          <a:cs typeface="Lato"/>
                          <a:sym typeface="Lato"/>
                        </a:rPr>
                        <a:t>No</a:t>
                      </a: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latin typeface="Lato"/>
                          <a:ea typeface="Lato"/>
                          <a:cs typeface="Lato"/>
                          <a:sym typeface="Lato"/>
                        </a:rPr>
                        <a:t>No</a:t>
                      </a: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No</a:t>
                      </a:r>
                      <a:endParaRPr sz="16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latin typeface="Lato"/>
                          <a:ea typeface="Lato"/>
                          <a:cs typeface="Lato"/>
                          <a:sym typeface="Lato"/>
                        </a:rPr>
                        <a:t>Most Contributing variable to Response</a:t>
                      </a: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latin typeface="Lato"/>
                          <a:ea typeface="Lato"/>
                          <a:cs typeface="Lato"/>
                          <a:sym typeface="Lato"/>
                        </a:rPr>
                        <a:t>Room type_Entire room/Apt </a:t>
                      </a: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Room type_Entire room/Apt </a:t>
                      </a:r>
                      <a:endParaRPr sz="16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Bathrooms</a:t>
                      </a:r>
                      <a:endParaRPr sz="16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5" name="Google Shape;225;p29"/>
          <p:cNvSpPr txBox="1"/>
          <p:nvPr/>
        </p:nvSpPr>
        <p:spPr>
          <a:xfrm>
            <a:off x="698825" y="1343575"/>
            <a:ext cx="103521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CLUSTER1                                   CLUSTER 2                              CLUSTER 3                                                               </a:t>
            </a:r>
            <a:endParaRPr sz="24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500" cy="98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Regression Tree Contd.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1" name="Google Shape;2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2175058"/>
            <a:ext cx="1096327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800" y="2679875"/>
            <a:ext cx="11029500" cy="239383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0"/>
          <p:cNvSpPr txBox="1"/>
          <p:nvPr/>
        </p:nvSpPr>
        <p:spPr>
          <a:xfrm>
            <a:off x="722525" y="3126975"/>
            <a:ext cx="10423200" cy="1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Lato"/>
                <a:ea typeface="Lato"/>
                <a:cs typeface="Lato"/>
                <a:sym typeface="Lato"/>
              </a:rPr>
              <a:t>CLUSTER 2: Leaf report Example</a:t>
            </a:r>
            <a:endParaRPr sz="20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Lato"/>
                <a:ea typeface="Lato"/>
                <a:cs typeface="Lato"/>
                <a:sym typeface="Lato"/>
              </a:rPr>
              <a:t>When Entire Home/ Apt is rented, with bathrooms &gt;=1.5 , then predicted average price is $230.68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Lato"/>
                <a:ea typeface="Lato"/>
                <a:cs typeface="Lato"/>
                <a:sym typeface="Lato"/>
              </a:rPr>
              <a:t>Regression Tree VS Multiple Regression</a:t>
            </a:r>
            <a:endParaRPr sz="20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Lato"/>
                <a:ea typeface="Lato"/>
                <a:cs typeface="Lato"/>
                <a:sym typeface="Lato"/>
              </a:rPr>
              <a:t>For all the 3 clusters, the validation RSquare is higher and RMSE is lower in Regression Tree. Thus regression tree is better model for predicting price among all clusters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>
            <a:spLocks noGrp="1"/>
          </p:cNvSpPr>
          <p:nvPr>
            <p:ph type="title"/>
          </p:nvPr>
        </p:nvSpPr>
        <p:spPr>
          <a:xfrm>
            <a:off x="1343025" y="234924"/>
            <a:ext cx="9601200" cy="107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8288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Neural Networks: Cluster 1</a:t>
            </a:r>
            <a:endParaRPr/>
          </a:p>
        </p:txBody>
      </p:sp>
      <p:pic>
        <p:nvPicPr>
          <p:cNvPr id="239" name="Google Shape;23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98875"/>
            <a:ext cx="11849100" cy="22574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0" name="Google Shape;240;p31"/>
          <p:cNvGraphicFramePr/>
          <p:nvPr>
            <p:extLst>
              <p:ext uri="{D42A27DB-BD31-4B8C-83A1-F6EECF244321}">
                <p14:modId xmlns:p14="http://schemas.microsoft.com/office/powerpoint/2010/main" val="514271557"/>
              </p:ext>
            </p:extLst>
          </p:nvPr>
        </p:nvGraphicFramePr>
        <p:xfrm>
          <a:off x="76200" y="4016538"/>
          <a:ext cx="12039600" cy="2533740"/>
        </p:xfrm>
        <a:graphic>
          <a:graphicData uri="http://schemas.openxmlformats.org/drawingml/2006/table">
            <a:tbl>
              <a:tblPr>
                <a:noFill/>
                <a:tableStyleId>{3B4866F6-D0E1-4E21-9824-679236BE3218}</a:tableStyleId>
              </a:tblPr>
              <a:tblGrid>
                <a:gridCol w="299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30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61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2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1">
                          <a:latin typeface="Lato"/>
                          <a:ea typeface="Lato"/>
                          <a:cs typeface="Lato"/>
                          <a:sym typeface="Lato"/>
                        </a:rPr>
                        <a:t>NTanH(3)</a:t>
                      </a: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1" dirty="0" err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NTanH</a:t>
                      </a: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(3)</a:t>
                      </a:r>
                      <a:r>
                        <a:rPr lang="en-US" sz="1600" b="1" dirty="0" err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NLinear</a:t>
                      </a: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(3)</a:t>
                      </a:r>
                      <a:r>
                        <a:rPr lang="en-US" sz="1600" b="1" dirty="0" err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NGaussian</a:t>
                      </a: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(3)</a:t>
                      </a:r>
                      <a:endParaRPr sz="1600" b="1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NTanH(10)NBoost(4)</a:t>
                      </a: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Lato"/>
                          <a:ea typeface="Lato"/>
                          <a:cs typeface="Lato"/>
                          <a:sym typeface="Lato"/>
                        </a:rPr>
                        <a:t>Change in RMSE </a:t>
                      </a:r>
                      <a:endParaRPr sz="1600" b="1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8.6%</a:t>
                      </a:r>
                      <a:endParaRPr sz="1600" b="1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6% </a:t>
                      </a:r>
                      <a:endParaRPr sz="16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10.8%</a:t>
                      </a:r>
                      <a:endParaRPr sz="16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latin typeface="Lato"/>
                          <a:ea typeface="Lato"/>
                          <a:cs typeface="Lato"/>
                          <a:sym typeface="Lato"/>
                        </a:rPr>
                        <a:t>change in R Square</a:t>
                      </a: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13.5%.</a:t>
                      </a:r>
                      <a:endParaRPr sz="1600" b="1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12.2%.</a:t>
                      </a:r>
                      <a:endParaRPr sz="16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17.4%.</a:t>
                      </a:r>
                      <a:endParaRPr sz="16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Lato"/>
                          <a:ea typeface="Lato"/>
                          <a:cs typeface="Lato"/>
                          <a:sym typeface="Lato"/>
                        </a:rPr>
                        <a:t>Profiler -Most contributing variables  with  Price</a:t>
                      </a:r>
                      <a:endParaRPr sz="1600" b="1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Beds, Review_Scores_Rating</a:t>
                      </a:r>
                      <a:endParaRPr sz="16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Max_Guests, Bedrooms</a:t>
                      </a:r>
                      <a:endParaRPr sz="16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1" dirty="0" err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Review_Scores_Rating</a:t>
                      </a: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endParaRPr sz="1600" b="1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body" idx="1"/>
          </p:nvPr>
        </p:nvSpPr>
        <p:spPr>
          <a:xfrm>
            <a:off x="581200" y="1570900"/>
            <a:ext cx="11029500" cy="52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Lato"/>
              <a:buChar char="◼"/>
            </a:pPr>
            <a:r>
              <a:rPr lang="en-US" sz="19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Purpose of the Data mining project</a:t>
            </a:r>
            <a:endParaRPr sz="19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Lato"/>
              <a:buChar char="◼"/>
            </a:pPr>
            <a:r>
              <a:rPr lang="en-US" sz="19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 Mining steps walkthrough</a:t>
            </a:r>
            <a:endParaRPr sz="19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Lato"/>
              <a:buChar char="◼"/>
            </a:pPr>
            <a:r>
              <a:rPr lang="en-US" sz="19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Overview of Data collection, preprocessing and dimension reduction.</a:t>
            </a:r>
            <a:endParaRPr sz="19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Lato"/>
              <a:buChar char="◼"/>
            </a:pPr>
            <a:r>
              <a:rPr lang="en-US" sz="19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Master Cluster and Cluster Split</a:t>
            </a:r>
            <a:endParaRPr sz="19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Lato"/>
              <a:buChar char="◼"/>
            </a:pPr>
            <a:r>
              <a:rPr lang="en-US" sz="19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Cluster 1 , 2 and 3</a:t>
            </a:r>
            <a:endParaRPr sz="19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Lato"/>
              <a:buChar char="◼"/>
            </a:pPr>
            <a:r>
              <a:rPr lang="en-US" sz="19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Multiple regression, Regression tree, Neural network</a:t>
            </a:r>
            <a:endParaRPr sz="19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Lato"/>
              <a:buChar char="◼"/>
            </a:pPr>
            <a:r>
              <a:rPr lang="en-US" sz="19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Model comparison and Best model for each cluster</a:t>
            </a:r>
            <a:endParaRPr sz="19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Lato"/>
              <a:buChar char="◼"/>
            </a:pPr>
            <a:r>
              <a:rPr lang="en-US" sz="19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sz="19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Lato"/>
              <a:buChar char="◼"/>
            </a:pPr>
            <a:r>
              <a:rPr lang="en-US" sz="19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Recommendation</a:t>
            </a:r>
            <a:endParaRPr sz="19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 txBox="1">
            <a:spLocks noGrp="1"/>
          </p:cNvSpPr>
          <p:nvPr>
            <p:ph type="title"/>
          </p:nvPr>
        </p:nvSpPr>
        <p:spPr>
          <a:xfrm>
            <a:off x="1342025" y="305924"/>
            <a:ext cx="9601200" cy="107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8288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Neural Networks: Cluster 2</a:t>
            </a:r>
            <a:endParaRPr/>
          </a:p>
        </p:txBody>
      </p:sp>
      <p:pic>
        <p:nvPicPr>
          <p:cNvPr id="246" name="Google Shape;24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1274"/>
            <a:ext cx="11887199" cy="206329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7" name="Google Shape;247;p32"/>
          <p:cNvGraphicFramePr/>
          <p:nvPr>
            <p:extLst>
              <p:ext uri="{D42A27DB-BD31-4B8C-83A1-F6EECF244321}">
                <p14:modId xmlns:p14="http://schemas.microsoft.com/office/powerpoint/2010/main" val="3445127009"/>
              </p:ext>
            </p:extLst>
          </p:nvPr>
        </p:nvGraphicFramePr>
        <p:xfrm>
          <a:off x="104675" y="4045500"/>
          <a:ext cx="12039600" cy="2312340"/>
        </p:xfrm>
        <a:graphic>
          <a:graphicData uri="http://schemas.openxmlformats.org/drawingml/2006/table">
            <a:tbl>
              <a:tblPr>
                <a:noFill/>
                <a:tableStyleId>{3B4866F6-D0E1-4E21-9824-679236BE3218}</a:tableStyleId>
              </a:tblPr>
              <a:tblGrid>
                <a:gridCol w="299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30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5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1">
                          <a:latin typeface="Lato"/>
                          <a:ea typeface="Lato"/>
                          <a:cs typeface="Lato"/>
                          <a:sym typeface="Lato"/>
                        </a:rPr>
                        <a:t>NTanH(3)</a:t>
                      </a: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NTanH(3)NLinear(3)NGaussian(3)</a:t>
                      </a: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NTanH(10)NBoost(4)</a:t>
                      </a: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latin typeface="Lato"/>
                          <a:ea typeface="Lato"/>
                          <a:cs typeface="Lato"/>
                          <a:sym typeface="Lato"/>
                        </a:rPr>
                        <a:t>Change in RASE </a:t>
                      </a: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2%</a:t>
                      </a:r>
                      <a:endParaRPr sz="16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1.8% </a:t>
                      </a:r>
                      <a:endParaRPr sz="16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1.0%</a:t>
                      </a:r>
                      <a:endParaRPr sz="16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latin typeface="Lato"/>
                          <a:ea typeface="Lato"/>
                          <a:cs typeface="Lato"/>
                          <a:sym typeface="Lato"/>
                        </a:rPr>
                        <a:t>change in R Square</a:t>
                      </a: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2.2%</a:t>
                      </a:r>
                      <a:endParaRPr sz="16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1.4%</a:t>
                      </a:r>
                      <a:endParaRPr sz="16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0.7%</a:t>
                      </a:r>
                      <a:endParaRPr sz="16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0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latin typeface="Lato"/>
                          <a:ea typeface="Lato"/>
                          <a:cs typeface="Lato"/>
                          <a:sym typeface="Lato"/>
                        </a:rPr>
                        <a:t>Profiler - Most </a:t>
                      </a:r>
                      <a:r>
                        <a:rPr lang="en-US" sz="1600" b="1" dirty="0">
                          <a:latin typeface="Lato"/>
                          <a:ea typeface="Lato"/>
                          <a:cs typeface="Lato"/>
                          <a:sym typeface="Lato"/>
                        </a:rPr>
                        <a:t>contributing variables  with  Price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Bedrooms, Latitude</a:t>
                      </a:r>
                      <a:endParaRPr sz="16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Room_Type, Bedrooms</a:t>
                      </a:r>
                      <a:endParaRPr sz="16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b="1" dirty="0" err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Room_Type</a:t>
                      </a:r>
                      <a:endParaRPr sz="1600" b="1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3"/>
          <p:cNvSpPr txBox="1">
            <a:spLocks noGrp="1"/>
          </p:cNvSpPr>
          <p:nvPr>
            <p:ph type="title"/>
          </p:nvPr>
        </p:nvSpPr>
        <p:spPr>
          <a:xfrm>
            <a:off x="1266300" y="196474"/>
            <a:ext cx="9601200" cy="107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8288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Neural Networks: Cluster 3</a:t>
            </a:r>
            <a:endParaRPr/>
          </a:p>
        </p:txBody>
      </p:sp>
      <p:pic>
        <p:nvPicPr>
          <p:cNvPr id="253" name="Google Shape;2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522675"/>
            <a:ext cx="11988648" cy="23311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4" name="Google Shape;254;p33"/>
          <p:cNvGraphicFramePr/>
          <p:nvPr>
            <p:extLst>
              <p:ext uri="{D42A27DB-BD31-4B8C-83A1-F6EECF244321}">
                <p14:modId xmlns:p14="http://schemas.microsoft.com/office/powerpoint/2010/main" val="2379347562"/>
              </p:ext>
            </p:extLst>
          </p:nvPr>
        </p:nvGraphicFramePr>
        <p:xfrm>
          <a:off x="-69650" y="4086850"/>
          <a:ext cx="12298825" cy="2511395"/>
        </p:xfrm>
        <a:graphic>
          <a:graphicData uri="http://schemas.openxmlformats.org/drawingml/2006/table">
            <a:tbl>
              <a:tblPr>
                <a:noFill/>
                <a:tableStyleId>{3B4866F6-D0E1-4E21-9824-679236BE3218}</a:tableStyleId>
              </a:tblPr>
              <a:tblGrid>
                <a:gridCol w="331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7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26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6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1">
                          <a:latin typeface="Lato"/>
                          <a:ea typeface="Lato"/>
                          <a:cs typeface="Lato"/>
                          <a:sym typeface="Lato"/>
                        </a:rPr>
                        <a:t>NTanH(3)</a:t>
                      </a: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NTanH(3)NLinear(3)NGaussian(3)</a:t>
                      </a: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NTanH(10)NBoost(4)</a:t>
                      </a: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latin typeface="Lato"/>
                          <a:ea typeface="Lato"/>
                          <a:cs typeface="Lato"/>
                          <a:sym typeface="Lato"/>
                        </a:rPr>
                        <a:t>Change in RASE </a:t>
                      </a: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7.08% </a:t>
                      </a:r>
                      <a:endParaRPr sz="16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6.8%</a:t>
                      </a:r>
                      <a:endParaRPr sz="16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10.9% </a:t>
                      </a:r>
                      <a:endParaRPr sz="16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Lato"/>
                          <a:ea typeface="Lato"/>
                          <a:cs typeface="Lato"/>
                          <a:sym typeface="Lato"/>
                        </a:rPr>
                        <a:t>change in R Square</a:t>
                      </a:r>
                      <a:endParaRPr sz="1600" b="1" dirty="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13.9%</a:t>
                      </a:r>
                      <a:endParaRPr sz="16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9.2%</a:t>
                      </a:r>
                      <a:endParaRPr sz="16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16.3%.</a:t>
                      </a:r>
                      <a:endParaRPr sz="16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Lato"/>
                          <a:ea typeface="Lato"/>
                          <a:cs typeface="Lato"/>
                          <a:sym typeface="Lato"/>
                        </a:rPr>
                        <a:t>Profiler - Most contributing variables  with  Price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Room_Type, Bedrooms</a:t>
                      </a:r>
                      <a:endParaRPr sz="16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Room_Type,Beds</a:t>
                      </a:r>
                      <a:endParaRPr sz="16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b="1" dirty="0" err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Review_Score</a:t>
                      </a: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, Beds, </a:t>
                      </a:r>
                      <a:r>
                        <a:rPr lang="en-US" sz="1600" b="1" dirty="0" err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Room_Type</a:t>
                      </a:r>
                      <a:endParaRPr sz="1600" b="1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 txBox="1">
            <a:spLocks noGrp="1"/>
          </p:cNvSpPr>
          <p:nvPr>
            <p:ph type="title"/>
          </p:nvPr>
        </p:nvSpPr>
        <p:spPr>
          <a:xfrm>
            <a:off x="3468325" y="483825"/>
            <a:ext cx="6262200" cy="619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Best Neural Network Model</a:t>
            </a:r>
            <a:endParaRPr/>
          </a:p>
        </p:txBody>
      </p:sp>
      <p:pic>
        <p:nvPicPr>
          <p:cNvPr id="260" name="Google Shape;26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42412"/>
            <a:ext cx="11839676" cy="214951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4"/>
          <p:cNvSpPr txBox="1">
            <a:spLocks noGrp="1"/>
          </p:cNvSpPr>
          <p:nvPr>
            <p:ph type="title"/>
          </p:nvPr>
        </p:nvSpPr>
        <p:spPr>
          <a:xfrm>
            <a:off x="1088301" y="909827"/>
            <a:ext cx="2758500" cy="918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Cluster 1</a:t>
            </a:r>
            <a:endParaRPr/>
          </a:p>
        </p:txBody>
      </p:sp>
      <p:sp>
        <p:nvSpPr>
          <p:cNvPr id="262" name="Google Shape;262;p34"/>
          <p:cNvSpPr txBox="1">
            <a:spLocks noGrp="1"/>
          </p:cNvSpPr>
          <p:nvPr>
            <p:ph type="title"/>
          </p:nvPr>
        </p:nvSpPr>
        <p:spPr>
          <a:xfrm>
            <a:off x="4669701" y="909827"/>
            <a:ext cx="2758500" cy="918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Cluster 2</a:t>
            </a:r>
            <a:endParaRPr/>
          </a:p>
        </p:txBody>
      </p:sp>
      <p:sp>
        <p:nvSpPr>
          <p:cNvPr id="263" name="Google Shape;263;p34"/>
          <p:cNvSpPr txBox="1">
            <a:spLocks noGrp="1"/>
          </p:cNvSpPr>
          <p:nvPr>
            <p:ph type="title"/>
          </p:nvPr>
        </p:nvSpPr>
        <p:spPr>
          <a:xfrm>
            <a:off x="8784501" y="909827"/>
            <a:ext cx="2758500" cy="918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Cluster 3</a:t>
            </a:r>
            <a:endParaRPr/>
          </a:p>
        </p:txBody>
      </p:sp>
      <p:graphicFrame>
        <p:nvGraphicFramePr>
          <p:cNvPr id="264" name="Google Shape;264;p34"/>
          <p:cNvGraphicFramePr/>
          <p:nvPr/>
        </p:nvGraphicFramePr>
        <p:xfrm>
          <a:off x="314300" y="4168125"/>
          <a:ext cx="11839675" cy="2166181"/>
        </p:xfrm>
        <a:graphic>
          <a:graphicData uri="http://schemas.openxmlformats.org/drawingml/2006/table">
            <a:tbl>
              <a:tblPr>
                <a:noFill/>
                <a:tableStyleId>{3B4866F6-D0E1-4E21-9824-679236BE3218}</a:tableStyleId>
              </a:tblPr>
              <a:tblGrid>
                <a:gridCol w="1893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70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55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35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NTanH(3)</a:t>
                      </a: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NTanH(3)NLinear(3)NGaussian(3)</a:t>
                      </a: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NTanH(3)NLinear(3)NGaussian(3)</a:t>
                      </a: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9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 square (Highest)</a:t>
                      </a:r>
                      <a:endParaRPr sz="16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0.5221</a:t>
                      </a:r>
                      <a:endParaRPr sz="16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0.4194</a:t>
                      </a: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0.4482</a:t>
                      </a: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latin typeface="Lato"/>
                          <a:ea typeface="Lato"/>
                          <a:cs typeface="Lato"/>
                          <a:sym typeface="Lato"/>
                        </a:rPr>
                        <a:t>RASE (Lowest)</a:t>
                      </a: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44.639</a:t>
                      </a: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51.222</a:t>
                      </a: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222.72</a:t>
                      </a: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latin typeface="Lato"/>
                          <a:ea typeface="Lato"/>
                          <a:cs typeface="Lato"/>
                          <a:sym typeface="Lato"/>
                        </a:rPr>
                        <a:t>AAE (Lowest)</a:t>
                      </a: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44.639</a:t>
                      </a: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35.628</a:t>
                      </a: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145.28</a:t>
                      </a:r>
                      <a:endParaRPr sz="16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5"/>
          <p:cNvSpPr txBox="1">
            <a:spLocks noGrp="1"/>
          </p:cNvSpPr>
          <p:nvPr>
            <p:ph type="title"/>
          </p:nvPr>
        </p:nvSpPr>
        <p:spPr>
          <a:xfrm>
            <a:off x="772575" y="559825"/>
            <a:ext cx="11029500" cy="1179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 Comparison - All Clusters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Cluster 1			Cluster 2				Cluster 3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113" y="2220675"/>
            <a:ext cx="3726425" cy="221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5"/>
          <p:cNvSpPr txBox="1"/>
          <p:nvPr/>
        </p:nvSpPr>
        <p:spPr>
          <a:xfrm>
            <a:off x="176975" y="4439175"/>
            <a:ext cx="3878700" cy="22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Lato"/>
                <a:ea typeface="Lato"/>
                <a:cs typeface="Lato"/>
                <a:sym typeface="Lato"/>
              </a:rPr>
              <a:t>Regression tree 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lang="en-US" sz="2000">
                <a:latin typeface="Lato"/>
                <a:ea typeface="Lato"/>
                <a:cs typeface="Lato"/>
                <a:sym typeface="Lato"/>
              </a:rPr>
              <a:t> R square = </a:t>
            </a:r>
            <a:r>
              <a:rPr lang="en-US" sz="2000" b="1">
                <a:latin typeface="Lato"/>
                <a:ea typeface="Lato"/>
                <a:cs typeface="Lato"/>
                <a:sym typeface="Lato"/>
              </a:rPr>
              <a:t>0.5417</a:t>
            </a:r>
            <a:r>
              <a:rPr lang="en-US" sz="2000">
                <a:latin typeface="Lato"/>
                <a:ea typeface="Lato"/>
                <a:cs typeface="Lato"/>
                <a:sym typeface="Lato"/>
              </a:rPr>
              <a:t> 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lang="en-US" sz="2000">
                <a:latin typeface="Lato"/>
                <a:ea typeface="Lato"/>
                <a:cs typeface="Lato"/>
                <a:sym typeface="Lato"/>
              </a:rPr>
              <a:t> RASE =  </a:t>
            </a:r>
            <a:r>
              <a:rPr lang="en-US" sz="2000" b="1">
                <a:latin typeface="Lato"/>
                <a:ea typeface="Lato"/>
                <a:cs typeface="Lato"/>
                <a:sym typeface="Lato"/>
              </a:rPr>
              <a:t>43.713 </a:t>
            </a:r>
            <a:r>
              <a:rPr lang="en-US" sz="2000">
                <a:latin typeface="Lato"/>
                <a:ea typeface="Lato"/>
                <a:cs typeface="Lato"/>
                <a:sym typeface="Lato"/>
              </a:rPr>
              <a:t> 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lang="en-US" sz="2000">
                <a:latin typeface="Lato"/>
                <a:ea typeface="Lato"/>
                <a:cs typeface="Lato"/>
                <a:sym typeface="Lato"/>
              </a:rPr>
              <a:t> AAE  =  </a:t>
            </a:r>
            <a:r>
              <a:rPr lang="en-US" sz="2000" b="1">
                <a:latin typeface="Lato"/>
                <a:ea typeface="Lato"/>
                <a:cs typeface="Lato"/>
                <a:sym typeface="Lato"/>
              </a:rPr>
              <a:t>29.033</a:t>
            </a:r>
            <a:endParaRPr sz="20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2" name="Google Shape;27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1388" y="2220675"/>
            <a:ext cx="4021499" cy="221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5"/>
          <p:cNvSpPr txBox="1"/>
          <p:nvPr/>
        </p:nvSpPr>
        <p:spPr>
          <a:xfrm>
            <a:off x="4085250" y="4439175"/>
            <a:ext cx="4021500" cy="24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2000">
                <a:latin typeface="Lato"/>
                <a:ea typeface="Lato"/>
                <a:cs typeface="Lato"/>
                <a:sym typeface="Lato"/>
              </a:rPr>
              <a:t>Regression tree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lang="en-US" sz="2000">
                <a:latin typeface="Lato"/>
                <a:ea typeface="Lato"/>
                <a:cs typeface="Lato"/>
                <a:sym typeface="Lato"/>
              </a:rPr>
              <a:t>R square =  </a:t>
            </a:r>
            <a:r>
              <a:rPr lang="en-US" sz="2000" b="1">
                <a:latin typeface="Lato"/>
                <a:ea typeface="Lato"/>
                <a:cs typeface="Lato"/>
                <a:sym typeface="Lato"/>
              </a:rPr>
              <a:t>0.4732</a:t>
            </a:r>
            <a:r>
              <a:rPr lang="en-US" sz="2000">
                <a:latin typeface="Lato"/>
                <a:ea typeface="Lato"/>
                <a:cs typeface="Lato"/>
                <a:sym typeface="Lato"/>
              </a:rPr>
              <a:t> 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lang="en-US" sz="2000">
                <a:latin typeface="Lato"/>
                <a:ea typeface="Lato"/>
                <a:cs typeface="Lato"/>
                <a:sym typeface="Lato"/>
              </a:rPr>
              <a:t>RASE  = </a:t>
            </a:r>
            <a:r>
              <a:rPr lang="en-US" sz="2000" b="1">
                <a:latin typeface="Lato"/>
                <a:ea typeface="Lato"/>
                <a:cs typeface="Lato"/>
                <a:sym typeface="Lato"/>
              </a:rPr>
              <a:t>48.788 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lang="en-US" sz="2000">
                <a:latin typeface="Lato"/>
                <a:ea typeface="Lato"/>
                <a:cs typeface="Lato"/>
                <a:sym typeface="Lato"/>
              </a:rPr>
              <a:t>AAE =  </a:t>
            </a:r>
            <a:r>
              <a:rPr lang="en-US" sz="2000" b="1">
                <a:latin typeface="Lato"/>
                <a:ea typeface="Lato"/>
                <a:cs typeface="Lato"/>
                <a:sym typeface="Lato"/>
              </a:rPr>
              <a:t>32.890</a:t>
            </a:r>
            <a:endParaRPr sz="20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20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4" name="Google Shape;27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8600" y="2220675"/>
            <a:ext cx="3726426" cy="221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5"/>
          <p:cNvSpPr txBox="1"/>
          <p:nvPr/>
        </p:nvSpPr>
        <p:spPr>
          <a:xfrm>
            <a:off x="8288600" y="4409775"/>
            <a:ext cx="3878700" cy="22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>
                <a:latin typeface="Proxima Nova"/>
                <a:ea typeface="Proxima Nova"/>
                <a:cs typeface="Proxima Nova"/>
                <a:sym typeface="Proxima Nova"/>
              </a:rPr>
              <a:t>NTanH(3)NLinear(3)NGaussian(3)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lang="en-US" sz="2000">
                <a:latin typeface="Lato"/>
                <a:ea typeface="Lato"/>
                <a:cs typeface="Lato"/>
                <a:sym typeface="Lato"/>
              </a:rPr>
              <a:t>R square =  </a:t>
            </a:r>
            <a:r>
              <a:rPr lang="en-US" sz="2000" b="1">
                <a:latin typeface="Lato"/>
                <a:ea typeface="Lato"/>
                <a:cs typeface="Lato"/>
                <a:sym typeface="Lato"/>
              </a:rPr>
              <a:t>0.4482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lang="en-US" sz="2000">
                <a:latin typeface="Lato"/>
                <a:ea typeface="Lato"/>
                <a:cs typeface="Lato"/>
                <a:sym typeface="Lato"/>
              </a:rPr>
              <a:t>RASE  = </a:t>
            </a:r>
            <a:r>
              <a:rPr lang="en-US" sz="2000" b="1">
                <a:latin typeface="Lato"/>
                <a:ea typeface="Lato"/>
                <a:cs typeface="Lato"/>
                <a:sym typeface="Lato"/>
              </a:rPr>
              <a:t>222.72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lang="en-US" sz="2000">
                <a:latin typeface="Lato"/>
                <a:ea typeface="Lato"/>
                <a:cs typeface="Lato"/>
                <a:sym typeface="Lato"/>
              </a:rPr>
              <a:t>AAE =  </a:t>
            </a:r>
            <a:r>
              <a:rPr lang="en-US" sz="2000" b="1">
                <a:latin typeface="Lato"/>
                <a:ea typeface="Lato"/>
                <a:cs typeface="Lato"/>
                <a:sym typeface="Lato"/>
              </a:rPr>
              <a:t>145.28</a:t>
            </a:r>
            <a:endParaRPr sz="20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20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2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"/>
          <p:cNvSpPr txBox="1">
            <a:spLocks noGrp="1"/>
          </p:cNvSpPr>
          <p:nvPr>
            <p:ph type="title"/>
          </p:nvPr>
        </p:nvSpPr>
        <p:spPr>
          <a:xfrm>
            <a:off x="575894" y="729658"/>
            <a:ext cx="11029500" cy="98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281" name="Google Shape;281;p36"/>
          <p:cNvSpPr txBox="1"/>
          <p:nvPr/>
        </p:nvSpPr>
        <p:spPr>
          <a:xfrm>
            <a:off x="412950" y="3569100"/>
            <a:ext cx="11029500" cy="32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ill Sans"/>
              <a:buChar char="●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Cluster 1- </a:t>
            </a:r>
            <a:r>
              <a:rPr lang="en-US" sz="2000" dirty="0">
                <a:latin typeface="Gill Sans"/>
                <a:ea typeface="Gill Sans"/>
                <a:cs typeface="Gill Sans"/>
                <a:sym typeface="Gill Sans"/>
              </a:rPr>
              <a:t>Regression tree </a:t>
            </a:r>
            <a:endParaRPr sz="2000" dirty="0"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ill Sans"/>
              <a:buChar char="●"/>
            </a:pPr>
            <a:r>
              <a:rPr lang="en-US" sz="2000" dirty="0">
                <a:latin typeface="Gill Sans"/>
                <a:ea typeface="Gill Sans"/>
                <a:cs typeface="Gill Sans"/>
                <a:sym typeface="Gill Sans"/>
              </a:rPr>
              <a:t>8014 - new record added</a:t>
            </a:r>
            <a:endParaRPr sz="2000" dirty="0"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ill Sans"/>
              <a:buChar char="●"/>
            </a:pPr>
            <a:r>
              <a:rPr lang="en-US" sz="2000" dirty="0">
                <a:latin typeface="Gill Sans"/>
                <a:ea typeface="Gill Sans"/>
                <a:cs typeface="Gill Sans"/>
                <a:sym typeface="Gill Sans"/>
              </a:rPr>
              <a:t>Room type home/ Apt - maximum column contribution </a:t>
            </a:r>
            <a:endParaRPr sz="2000" dirty="0"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ill Sans"/>
              <a:buChar char="●"/>
            </a:pPr>
            <a:r>
              <a:rPr lang="en-US" sz="2000" dirty="0">
                <a:latin typeface="Gill Sans"/>
                <a:ea typeface="Gill Sans"/>
                <a:cs typeface="Gill Sans"/>
                <a:sym typeface="Gill Sans"/>
              </a:rPr>
              <a:t>Predicted variation when entire room type = 0 vs entire room type = 1</a:t>
            </a:r>
            <a:endParaRPr sz="2000" dirty="0"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ill Sans"/>
              <a:buChar char="●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house location(longitude and latitude) and bedroom play a key role.</a:t>
            </a:r>
            <a:endParaRPr sz="20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●"/>
            </a:pPr>
            <a:r>
              <a:rPr lang="en-US" sz="2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Potential host can determine price for their property. </a:t>
            </a:r>
            <a:endParaRPr sz="20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6D58A7-05F9-46B3-8473-E52F7411E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50" y="2159399"/>
            <a:ext cx="10692900" cy="153199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>
            <a:spLocks noGrp="1"/>
          </p:cNvSpPr>
          <p:nvPr>
            <p:ph type="title"/>
          </p:nvPr>
        </p:nvSpPr>
        <p:spPr>
          <a:xfrm>
            <a:off x="415650" y="444292"/>
            <a:ext cx="11360700" cy="817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Recommendation </a:t>
            </a:r>
            <a:endParaRPr/>
          </a:p>
        </p:txBody>
      </p:sp>
      <p:pic>
        <p:nvPicPr>
          <p:cNvPr id="297" name="Google Shape;29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600" y="2050400"/>
            <a:ext cx="9766549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7"/>
          <p:cNvSpPr txBox="1"/>
          <p:nvPr/>
        </p:nvSpPr>
        <p:spPr>
          <a:xfrm>
            <a:off x="458175" y="4298300"/>
            <a:ext cx="1093740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●"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Customers pays a significantly lower price if they do not opt for the entire room/apartment, otherwise they pay a considerably higher price if they do opt for the entire room/apt. </a:t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●"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Host makes a tidier profit by renting out the whole house vs just renting out a part of the house.</a:t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Purpose</a:t>
            </a:r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body" idx="1"/>
          </p:nvPr>
        </p:nvSpPr>
        <p:spPr>
          <a:xfrm>
            <a:off x="581200" y="1951901"/>
            <a:ext cx="11029500" cy="47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◼"/>
            </a:pPr>
            <a:r>
              <a:rPr lang="en-US" sz="2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Determine the right price for your house on </a:t>
            </a:r>
            <a:r>
              <a:rPr lang="en-US" sz="20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AirBnB</a:t>
            </a:r>
            <a:r>
              <a:rPr lang="en-US" sz="2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0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◼"/>
            </a:pPr>
            <a:r>
              <a:rPr lang="en-US" sz="2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What predictors contribute the most to determining the price of a house?</a:t>
            </a:r>
            <a:endParaRPr sz="20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◼"/>
            </a:pPr>
            <a:r>
              <a:rPr lang="en-US" sz="2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How will the stakeholder use the results?</a:t>
            </a:r>
            <a:endParaRPr sz="20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◼"/>
            </a:pPr>
            <a:r>
              <a:rPr lang="en-US" sz="2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Will the effect </a:t>
            </a:r>
            <a:r>
              <a:rPr lang="en-US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be an ongoing </a:t>
            </a:r>
            <a:r>
              <a:rPr lang="en-US" sz="2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procedure?</a:t>
            </a:r>
            <a:endParaRPr sz="2000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108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r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US"/>
              <a:t>Data Mining Steps</a:t>
            </a:r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226725" y="1820750"/>
            <a:ext cx="7302000" cy="46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 Collection:</a:t>
            </a:r>
            <a:endParaRPr sz="2000" b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b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◼"/>
            </a:pPr>
            <a:r>
              <a:rPr lang="en-US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This dataset consists of data for different parameters which potentially define the price of a room.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◼"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dataset includes logprice as response variable and 28 predictors.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◼"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Dataset contains 74.1k records with 29 unique variables.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9" name="Google Shape;11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8750" y="2714525"/>
            <a:ext cx="4416200" cy="272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US"/>
              <a:t>Explore, Clean and Preprocess Data</a:t>
            </a:r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581200" y="2180501"/>
            <a:ext cx="11029500" cy="42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◼"/>
            </a:pPr>
            <a:r>
              <a:rPr lang="en-US" sz="20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Renaming variables</a:t>
            </a:r>
            <a:endParaRPr sz="2000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◼"/>
            </a:pPr>
            <a:r>
              <a:rPr lang="en-US" sz="20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Defining types of each variable</a:t>
            </a:r>
            <a:endParaRPr sz="2000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◼"/>
            </a:pPr>
            <a:r>
              <a:rPr lang="en-US" sz="2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Handling multi-valued categorical variables</a:t>
            </a:r>
            <a:endParaRPr sz="2000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◼"/>
            </a:pPr>
            <a:r>
              <a:rPr lang="en-US" sz="20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Creating new columns</a:t>
            </a:r>
            <a:endParaRPr sz="2000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◼"/>
            </a:pPr>
            <a:r>
              <a:rPr lang="en-US" sz="20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Handling missing data</a:t>
            </a:r>
            <a:endParaRPr sz="2000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◼"/>
            </a:pPr>
            <a:r>
              <a:rPr lang="en-US" sz="20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Detecting outliers</a:t>
            </a:r>
            <a:endParaRPr sz="2000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110490" algn="l" rtl="0">
              <a:spcBef>
                <a:spcPts val="0"/>
              </a:spcBef>
              <a:spcAft>
                <a:spcPts val="0"/>
              </a:spcAft>
              <a:buSzPts val="2760"/>
              <a:buNone/>
            </a:pPr>
            <a:endParaRPr sz="2000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500" cy="98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dirty="0"/>
              <a:t>Handling categorical variables</a:t>
            </a:r>
            <a:endParaRPr dirty="0"/>
          </a:p>
        </p:txBody>
      </p:sp>
      <p:sp>
        <p:nvSpPr>
          <p:cNvPr id="139" name="Google Shape;139;p19"/>
          <p:cNvSpPr txBox="1">
            <a:spLocks noGrp="1"/>
          </p:cNvSpPr>
          <p:nvPr>
            <p:ph type="body" idx="1"/>
          </p:nvPr>
        </p:nvSpPr>
        <p:spPr>
          <a:xfrm>
            <a:off x="887219" y="2692544"/>
            <a:ext cx="5087100" cy="98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440"/>
              </a:spcBef>
              <a:spcAft>
                <a:spcPts val="6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440"/>
              </a:spcBef>
              <a:spcAft>
                <a:spcPts val="6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440"/>
              </a:spcBef>
              <a:spcAft>
                <a:spcPts val="6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440"/>
              </a:spcBef>
              <a:spcAft>
                <a:spcPts val="6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440"/>
              </a:spcBef>
              <a:spcAft>
                <a:spcPts val="6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440"/>
              </a:spcBef>
              <a:spcAft>
                <a:spcPts val="6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440"/>
              </a:spcBef>
              <a:spcAft>
                <a:spcPts val="6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440"/>
              </a:spcBef>
              <a:spcAft>
                <a:spcPts val="6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440"/>
              </a:spcBef>
              <a:spcAft>
                <a:spcPts val="6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440"/>
              </a:spcBef>
              <a:spcAft>
                <a:spcPts val="600"/>
              </a:spcAft>
              <a:buNone/>
            </a:pPr>
            <a:r>
              <a:rPr lang="en-US" dirty="0"/>
              <a:t>Type 1: Handling string values in the variables.</a:t>
            </a:r>
            <a:endParaRPr dirty="0"/>
          </a:p>
        </p:txBody>
      </p:sp>
      <p:sp>
        <p:nvSpPr>
          <p:cNvPr id="140" name="Google Shape;140;p19"/>
          <p:cNvSpPr txBox="1">
            <a:spLocks noGrp="1"/>
          </p:cNvSpPr>
          <p:nvPr>
            <p:ph type="body" idx="2"/>
          </p:nvPr>
        </p:nvSpPr>
        <p:spPr>
          <a:xfrm>
            <a:off x="581194" y="5795442"/>
            <a:ext cx="5393100" cy="98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spcBef>
                <a:spcPts val="36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dirty="0"/>
              <a:t>Decomposed the string to extract values using excel, and created  indicator columns for each of the value</a:t>
            </a:r>
            <a:endParaRPr dirty="0"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3"/>
          </p:nvPr>
        </p:nvSpPr>
        <p:spPr>
          <a:xfrm>
            <a:off x="6523735" y="2672224"/>
            <a:ext cx="5087100" cy="98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440"/>
              </a:spcBef>
              <a:spcAft>
                <a:spcPts val="600"/>
              </a:spcAft>
              <a:buNone/>
            </a:pPr>
            <a:r>
              <a:rPr lang="en-US" dirty="0"/>
              <a:t>Type II: Handling multivalued nominal variables.</a:t>
            </a:r>
            <a:endParaRPr dirty="0"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4"/>
          </p:nvPr>
        </p:nvSpPr>
        <p:spPr>
          <a:xfrm>
            <a:off x="6217709" y="5807472"/>
            <a:ext cx="5393100" cy="98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spcBef>
                <a:spcPts val="36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dirty="0"/>
              <a:t>Used JMP Pro “Make Indicator Columns” option in Cols-&gt;Utilities to create indicator columns for each possible value of </a:t>
            </a:r>
            <a:r>
              <a:rPr lang="en-US" dirty="0" err="1"/>
              <a:t>PropertyType</a:t>
            </a:r>
            <a:r>
              <a:rPr lang="en-US" dirty="0"/>
              <a:t>.</a:t>
            </a:r>
            <a:endParaRPr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0F0655B-16BA-4052-BEEE-FCCC62E3CE9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0479" y="3586480"/>
          <a:ext cx="4003042" cy="215883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01521">
                  <a:extLst>
                    <a:ext uri="{9D8B030D-6E8A-4147-A177-3AD203B41FA5}">
                      <a16:colId xmlns:a16="http://schemas.microsoft.com/office/drawing/2014/main" val="2951212423"/>
                    </a:ext>
                  </a:extLst>
                </a:gridCol>
                <a:gridCol w="2001521">
                  <a:extLst>
                    <a:ext uri="{9D8B030D-6E8A-4147-A177-3AD203B41FA5}">
                      <a16:colId xmlns:a16="http://schemas.microsoft.com/office/drawing/2014/main" val="1356221678"/>
                    </a:ext>
                  </a:extLst>
                </a:gridCol>
              </a:tblGrid>
              <a:tr h="5738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ym typeface="Arial"/>
                        </a:rPr>
                        <a:t>Variable</a:t>
                      </a:r>
                      <a:endParaRPr lang="en-US" sz="1200" dirty="0">
                        <a:sym typeface="Arial"/>
                      </a:endParaRP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ym typeface="Arial"/>
                        </a:rPr>
                        <a:t>One of the Value</a:t>
                      </a:r>
                      <a:endParaRPr lang="en-US" sz="1200" dirty="0">
                        <a:sym typeface="Arial"/>
                      </a:endParaRP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598582"/>
                  </a:ext>
                </a:extLst>
              </a:tr>
              <a:tr h="15190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ym typeface="Arial"/>
                        </a:rPr>
                        <a:t>Amenities</a:t>
                      </a:r>
                      <a:endParaRPr lang="en-US" sz="1200" dirty="0">
                        <a:sym typeface="Arial"/>
                      </a:endParaRP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 err="1">
                          <a:sym typeface="Arial"/>
                        </a:rPr>
                        <a:t>TV","Cable</a:t>
                      </a:r>
                      <a:r>
                        <a:rPr lang="en-US" sz="1400" dirty="0">
                          <a:sym typeface="Arial"/>
                        </a:rPr>
                        <a:t> </a:t>
                      </a:r>
                      <a:r>
                        <a:rPr lang="en-US" sz="1400" dirty="0" err="1">
                          <a:sym typeface="Arial"/>
                        </a:rPr>
                        <a:t>TV",Internet,"Wireless</a:t>
                      </a:r>
                      <a:r>
                        <a:rPr lang="en-US" sz="1400" dirty="0">
                          <a:sym typeface="Arial"/>
                        </a:rPr>
                        <a:t> </a:t>
                      </a:r>
                      <a:r>
                        <a:rPr lang="en-US" sz="1400" dirty="0" err="1">
                          <a:sym typeface="Arial"/>
                        </a:rPr>
                        <a:t>Internet","Air</a:t>
                      </a:r>
                      <a:r>
                        <a:rPr lang="en-US" sz="1400" dirty="0">
                          <a:sym typeface="Arial"/>
                        </a:rPr>
                        <a:t> </a:t>
                      </a:r>
                      <a:r>
                        <a:rPr lang="en-US" sz="1400" dirty="0" err="1">
                          <a:sym typeface="Arial"/>
                        </a:rPr>
                        <a:t>conditioning",Kitchen,"Buzzer</a:t>
                      </a:r>
                      <a:r>
                        <a:rPr lang="en-US" sz="1400" dirty="0">
                          <a:sym typeface="Arial"/>
                        </a:rPr>
                        <a:t>/wireless </a:t>
                      </a:r>
                      <a:r>
                        <a:rPr lang="en-US" sz="1400" dirty="0" err="1">
                          <a:sym typeface="Arial"/>
                        </a:rPr>
                        <a:t>intercom",Heating</a:t>
                      </a:r>
                      <a:endParaRPr lang="en-US" sz="1200" dirty="0">
                        <a:sym typeface="Arial"/>
                      </a:endParaRP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002158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BBB4907-86EC-45D9-968B-EA567684B38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20560" y="3982720"/>
          <a:ext cx="4013200" cy="148759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2718021771"/>
                    </a:ext>
                  </a:extLst>
                </a:gridCol>
                <a:gridCol w="2001520">
                  <a:extLst>
                    <a:ext uri="{9D8B030D-6E8A-4147-A177-3AD203B41FA5}">
                      <a16:colId xmlns:a16="http://schemas.microsoft.com/office/drawing/2014/main" val="633684632"/>
                    </a:ext>
                  </a:extLst>
                </a:gridCol>
              </a:tblGrid>
              <a:tr h="542713">
                <a:tc>
                  <a:txBody>
                    <a:bodyPr/>
                    <a:lstStyle/>
                    <a:p>
                      <a:r>
                        <a:rPr lang="en-US" dirty="0"/>
                        <a:t>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Possible 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7129929"/>
                  </a:ext>
                </a:extLst>
              </a:tr>
              <a:tr h="585047">
                <a:tc>
                  <a:txBody>
                    <a:bodyPr/>
                    <a:lstStyle/>
                    <a:p>
                      <a:r>
                        <a:rPr lang="en-US" dirty="0" err="1"/>
                        <a:t>PropertyType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Apartment</a:t>
                      </a:r>
                    </a:p>
                    <a:p>
                      <a:pPr marL="285750" marR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House</a:t>
                      </a:r>
                    </a:p>
                    <a:p>
                      <a:pPr marL="285750" marR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Condominium</a:t>
                      </a:r>
                    </a:p>
                    <a:p>
                      <a:pPr marL="285750" marR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Loft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39901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124E8FC-841C-47F0-ACB7-B0985C545203}"/>
              </a:ext>
            </a:extLst>
          </p:cNvPr>
          <p:cNvSpPr txBox="1"/>
          <p:nvPr/>
        </p:nvSpPr>
        <p:spPr>
          <a:xfrm>
            <a:off x="934720" y="2092960"/>
            <a:ext cx="104749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dk2"/>
                </a:solidFill>
                <a:latin typeface="Gill Sans"/>
                <a:sym typeface="Lato"/>
              </a:rPr>
              <a:t>Nominal categorical variables cannot be used directly, they must be decomposed into binary indicator variables to be used in analysis. There are two different nominal variables in the dataset.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US"/>
              <a:t>Handling missing values</a:t>
            </a:r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body" idx="1"/>
          </p:nvPr>
        </p:nvSpPr>
        <p:spPr>
          <a:xfrm>
            <a:off x="710475" y="2023525"/>
            <a:ext cx="5995200" cy="2223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◼"/>
            </a:pPr>
            <a:r>
              <a:rPr lang="en-US" sz="20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Used “Explore Missing Values” option to JMP to find the variables with missing values.</a:t>
            </a:r>
          </a:p>
          <a:p>
            <a:pPr indent="-3556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2000"/>
              <a:buFont typeface="Lato"/>
              <a:buChar char="◼"/>
            </a:pPr>
            <a:r>
              <a:rPr lang="en-US" sz="20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Used inbuilt imputation in JMP “Automated Data Imputation” method to fill missing values with reasonable substitutes.</a:t>
            </a: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◼"/>
            </a:pPr>
            <a:endParaRPr lang="en-US" sz="2000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◼"/>
            </a:pPr>
            <a:endParaRPr sz="2000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110490" algn="l" rtl="0">
              <a:spcBef>
                <a:spcPts val="0"/>
              </a:spcBef>
              <a:spcAft>
                <a:spcPts val="0"/>
              </a:spcAft>
              <a:buSzPts val="2760"/>
              <a:buNone/>
            </a:pPr>
            <a:endParaRPr sz="2000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9" name="Google Shape;14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9050" y="2056925"/>
            <a:ext cx="4000000" cy="376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CEDBD15-87E5-49DA-ADC5-BB4DD18AA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45" y="4676775"/>
            <a:ext cx="6495415" cy="552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US"/>
              <a:t>Detecting outliers</a:t>
            </a:r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body" idx="1"/>
          </p:nvPr>
        </p:nvSpPr>
        <p:spPr>
          <a:xfrm>
            <a:off x="217100" y="2023525"/>
            <a:ext cx="5116800" cy="33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◼"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Compared the outliers obtained with the actual range of data for each variable.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◼"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After further analysis, the outliers obtained are ruled out to be abnormal and the data corresponding to them is used further.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lvl="0" indent="-110490" algn="l" rtl="0">
              <a:spcBef>
                <a:spcPts val="0"/>
              </a:spcBef>
              <a:spcAft>
                <a:spcPts val="0"/>
              </a:spcAft>
              <a:buSzPts val="2760"/>
              <a:buNone/>
            </a:pP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8" name="Google Shape;1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4950" y="2833688"/>
            <a:ext cx="6743700" cy="21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US"/>
              <a:t>Variables selection &amp; Dimension Reduction </a:t>
            </a:r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body" idx="1"/>
          </p:nvPr>
        </p:nvSpPr>
        <p:spPr>
          <a:xfrm>
            <a:off x="217100" y="1971725"/>
            <a:ext cx="11583300" cy="4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3756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56"/>
              <a:buFont typeface="Lato"/>
              <a:buChar char="◼"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Used multivariate method to analyze the correlation between the response variable and the predictors.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3756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56"/>
              <a:buFont typeface="Lato"/>
              <a:buChar char="◼"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Removed the variables with least correlation between response variable and the predictors and have high correlation between other predictors.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3756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56"/>
              <a:buFont typeface="Lato"/>
              <a:buChar char="◼"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Also removed categorical variables with least significance to the response variable and the business.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3756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56"/>
              <a:buFont typeface="Lato"/>
              <a:buChar char="◼"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Removed redundant variables( same variables with different names).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Orange Red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1230</Words>
  <Application>Microsoft Office PowerPoint</Application>
  <PresentationFormat>Widescreen</PresentationFormat>
  <Paragraphs>303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Noto Sans Symbols</vt:lpstr>
      <vt:lpstr>Lato</vt:lpstr>
      <vt:lpstr>Arial</vt:lpstr>
      <vt:lpstr>Old Standard TT</vt:lpstr>
      <vt:lpstr>Times New Roman</vt:lpstr>
      <vt:lpstr>Proxima Nova</vt:lpstr>
      <vt:lpstr>Wingdings</vt:lpstr>
      <vt:lpstr>Gill Sans</vt:lpstr>
      <vt:lpstr>Garamond</vt:lpstr>
      <vt:lpstr>Dividend</vt:lpstr>
      <vt:lpstr>PowerPoint Presentation</vt:lpstr>
      <vt:lpstr>Agenda</vt:lpstr>
      <vt:lpstr>Purpose</vt:lpstr>
      <vt:lpstr>Data Mining Steps</vt:lpstr>
      <vt:lpstr>Explore, Clean and Preprocess Data</vt:lpstr>
      <vt:lpstr>Handling categorical variables</vt:lpstr>
      <vt:lpstr>Handling missing values</vt:lpstr>
      <vt:lpstr>Detecting outliers</vt:lpstr>
      <vt:lpstr>Variables selection &amp; Dimension Reduction </vt:lpstr>
      <vt:lpstr>PowerPoint Presentation</vt:lpstr>
      <vt:lpstr>Cluster Analysis  </vt:lpstr>
      <vt:lpstr>Cluster Analysis  </vt:lpstr>
      <vt:lpstr>Cluster Analysis </vt:lpstr>
      <vt:lpstr> Multiple Regression- Forward Selection</vt:lpstr>
      <vt:lpstr>Multiple Regression Cntd</vt:lpstr>
      <vt:lpstr>Regression Tree</vt:lpstr>
      <vt:lpstr>Regression Tree Contd.</vt:lpstr>
      <vt:lpstr>Regression Tree Contd.</vt:lpstr>
      <vt:lpstr>Neural Networks: Cluster 1</vt:lpstr>
      <vt:lpstr>Neural Networks: Cluster 2</vt:lpstr>
      <vt:lpstr>Neural Networks: Cluster 3</vt:lpstr>
      <vt:lpstr>   Best Neural Network Model</vt:lpstr>
      <vt:lpstr>Model Comparison - All Clusters   Cluster 1   Cluster 2    Cluster 3 </vt:lpstr>
      <vt:lpstr>Conclusion</vt:lpstr>
      <vt:lpstr>Recommendation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deept</cp:lastModifiedBy>
  <cp:revision>11</cp:revision>
  <dcterms:modified xsi:type="dcterms:W3CDTF">2019-08-25T02:34:21Z</dcterms:modified>
</cp:coreProperties>
</file>